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86" r:id="rId5"/>
    <p:sldId id="287" r:id="rId6"/>
    <p:sldId id="300" r:id="rId7"/>
    <p:sldId id="289" r:id="rId8"/>
    <p:sldId id="301" r:id="rId9"/>
    <p:sldId id="288" r:id="rId10"/>
    <p:sldId id="291" r:id="rId11"/>
    <p:sldId id="302" r:id="rId12"/>
    <p:sldId id="290" r:id="rId13"/>
    <p:sldId id="292" r:id="rId14"/>
    <p:sldId id="293" r:id="rId15"/>
    <p:sldId id="303" r:id="rId16"/>
    <p:sldId id="294" r:id="rId17"/>
    <p:sldId id="295" r:id="rId18"/>
    <p:sldId id="304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D5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nepscheut, Aukje van de" userId="82b455bc-d58d-4cec-a3a6-46f3516e21b6" providerId="ADAL" clId="{BD26F468-AB9A-4247-940D-B99F806F32E4}"/>
    <pc:docChg chg="undo custSel modSld">
      <pc:chgData name="Snepscheut, Aukje van de" userId="82b455bc-d58d-4cec-a3a6-46f3516e21b6" providerId="ADAL" clId="{BD26F468-AB9A-4247-940D-B99F806F32E4}" dt="2023-04-06T10:16:28.178" v="65"/>
      <pc:docMkLst>
        <pc:docMk/>
      </pc:docMkLst>
      <pc:sldChg chg="modSp mod">
        <pc:chgData name="Snepscheut, Aukje van de" userId="82b455bc-d58d-4cec-a3a6-46f3516e21b6" providerId="ADAL" clId="{BD26F468-AB9A-4247-940D-B99F806F32E4}" dt="2023-04-06T10:13:35.394" v="44" actId="20577"/>
        <pc:sldMkLst>
          <pc:docMk/>
          <pc:sldMk cId="2520841875" sldId="287"/>
        </pc:sldMkLst>
        <pc:spChg chg="mod">
          <ac:chgData name="Snepscheut, Aukje van de" userId="82b455bc-d58d-4cec-a3a6-46f3516e21b6" providerId="ADAL" clId="{BD26F468-AB9A-4247-940D-B99F806F32E4}" dt="2023-04-06T10:13:35.394" v="44" actId="20577"/>
          <ac:spMkLst>
            <pc:docMk/>
            <pc:sldMk cId="2520841875" sldId="287"/>
            <ac:spMk id="6" creationId="{EEFE8385-2957-6996-AA4D-F2B849B34883}"/>
          </ac:spMkLst>
        </pc:spChg>
      </pc:sldChg>
      <pc:sldChg chg="modSp mod modAnim">
        <pc:chgData name="Snepscheut, Aukje van de" userId="82b455bc-d58d-4cec-a3a6-46f3516e21b6" providerId="ADAL" clId="{BD26F468-AB9A-4247-940D-B99F806F32E4}" dt="2023-04-06T10:16:28.178" v="65"/>
        <pc:sldMkLst>
          <pc:docMk/>
          <pc:sldMk cId="3574670509" sldId="289"/>
        </pc:sldMkLst>
        <pc:spChg chg="mod">
          <ac:chgData name="Snepscheut, Aukje van de" userId="82b455bc-d58d-4cec-a3a6-46f3516e21b6" providerId="ADAL" clId="{BD26F468-AB9A-4247-940D-B99F806F32E4}" dt="2023-04-06T10:15:14.552" v="52" actId="1076"/>
          <ac:spMkLst>
            <pc:docMk/>
            <pc:sldMk cId="3574670509" sldId="289"/>
            <ac:spMk id="3" creationId="{E63E504F-E730-04F0-71CF-5360145816CF}"/>
          </ac:spMkLst>
        </pc:spChg>
      </pc:sldChg>
    </pc:docChg>
  </pc:docChgLst>
  <pc:docChgLst>
    <pc:chgData name="Snepscheut, Aukje van de" userId="82b455bc-d58d-4cec-a3a6-46f3516e21b6" providerId="ADAL" clId="{8BE358D8-FB04-48ED-BC22-77AC090B99C3}"/>
    <pc:docChg chg="sldOrd">
      <pc:chgData name="Snepscheut, Aukje van de" userId="82b455bc-d58d-4cec-a3a6-46f3516e21b6" providerId="ADAL" clId="{8BE358D8-FB04-48ED-BC22-77AC090B99C3}" dt="2023-07-06T18:58:31.809" v="0" actId="20578"/>
      <pc:docMkLst>
        <pc:docMk/>
      </pc:docMkLst>
      <pc:sldChg chg="ord">
        <pc:chgData name="Snepscheut, Aukje van de" userId="82b455bc-d58d-4cec-a3a6-46f3516e21b6" providerId="ADAL" clId="{8BE358D8-FB04-48ED-BC22-77AC090B99C3}" dt="2023-07-06T18:58:31.809" v="0" actId="20578"/>
        <pc:sldMkLst>
          <pc:docMk/>
          <pc:sldMk cId="3574670509" sldId="289"/>
        </pc:sldMkLst>
      </pc:sldChg>
    </pc:docChg>
  </pc:docChgLst>
  <pc:docChgLst>
    <pc:chgData name="Aukje Snepscheut, van de" userId="82b455bc-d58d-4cec-a3a6-46f3516e21b6" providerId="ADAL" clId="{C5E08051-2DD5-4F86-B1CA-99EBF8C473CC}"/>
    <pc:docChg chg="sldOrd">
      <pc:chgData name="Aukje Snepscheut, van de" userId="82b455bc-d58d-4cec-a3a6-46f3516e21b6" providerId="ADAL" clId="{C5E08051-2DD5-4F86-B1CA-99EBF8C473CC}" dt="2023-05-22T18:37:28.186" v="0" actId="20578"/>
      <pc:docMkLst>
        <pc:docMk/>
      </pc:docMkLst>
      <pc:sldChg chg="ord">
        <pc:chgData name="Aukje Snepscheut, van de" userId="82b455bc-d58d-4cec-a3a6-46f3516e21b6" providerId="ADAL" clId="{C5E08051-2DD5-4F86-B1CA-99EBF8C473CC}" dt="2023-05-22T18:37:28.186" v="0" actId="20578"/>
        <pc:sldMkLst>
          <pc:docMk/>
          <pc:sldMk cId="3574670509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91E90-CCD5-4A5F-BFB4-B6AD3F87465D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EB7A8-DA54-4743-894C-7814D1AA678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746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3607F-5E4E-4BAE-AF4C-6B22DD380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AB244B-6626-4431-985E-3C56D066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3B51D0-4CCA-4AF8-868D-0F06380D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4420A0-81DB-46DD-B951-D2A88620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E51B4A-E693-4A8E-A32C-6860A26D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48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91F30-ACD6-42E6-B99F-FCDAD9D9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5C7DA93-C4FF-42AE-B6C5-281BDCAB1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28E4B6-87D7-409C-96B0-9E9026304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9B2789-2422-4E46-A812-81962096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0CA2CC-402A-4DC7-956D-D88665E0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82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34BE68C-95A7-4FB3-823B-E8FC32402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D224FB-03E4-4A9C-941A-366276F9F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9D66EE-5F71-4C41-868A-CFE1A30B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900C1B-01FD-4E43-A8DF-C3894117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9EFB36-6727-4214-95DC-F2A120BE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319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52955-6226-4A8D-8718-290494DA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9C2FF3-371C-4EC4-A09E-0C1C7BDA1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F78929-5206-4DFE-BCDC-096187C3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FF65F6-3703-498B-A90B-78F3CE73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097603-F9D7-4F06-A0AD-0C93995C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32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6AEC8F-EB33-4FFA-815E-3822248A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6AA2B0-54E6-4D70-AB13-2741A5F6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CE4014-C009-46C5-B929-5C5DF2B8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CB3E6D-2AD3-4808-A47E-49483CE3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489546-0C83-4BB0-B8E4-D11EB22E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04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F93D9-DE84-4B41-A158-87A96CA30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68E318-033D-44A8-8970-B3FE876DA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732D59-8BB6-4B8D-BE4D-87D0F7FC2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A90D68E-C647-49D5-AA92-E8080941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0413EA-CD9D-4E54-ADB2-8839A6C46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6DD73C-3B52-4AE8-B9BE-194E4BB5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52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A2833-BAAA-4BED-8FFB-B49F48F3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DC210A-2FEC-4C0D-847B-80D599ADC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94FAB2-11CB-4276-937B-5A4C945A5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4EA82B5-3E37-4844-BDF5-64F9E71E5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782DD9-F670-4B5D-AA5F-D2199470C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CF33D67-2F10-4A5B-9958-2E730E14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54F632-58BA-485A-80CE-E53CE6B0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CDBB415-5170-422E-B1AB-66D77642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96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47EDC-ED28-4747-A1DB-4FAC9F6E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8A18CC5-0048-4B9D-84C5-FFFB52C4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D1AA23-12F6-49FF-B00D-2D18D287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782FCD-63C2-4BCD-9362-D56BEB80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50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1A779D-F8CE-4F55-8DD5-88F85E73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C5223CB-EF6B-426F-9808-C556DCFE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6476E8-6F81-458E-BC59-890FA05A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07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B83AB-306D-4A8B-90C2-39145A26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8C555D-D139-4E6E-9E3A-FC2EBB201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8452A4-EA2A-4C70-8284-ADC2A6603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267B46-49E4-48EF-BE92-68626931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D2465D-C571-41EB-A16E-C9D75E44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9EFA00-B34F-478B-B763-F042A3D1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91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FE189-19F6-4779-B928-95B56A39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71FEA59-1E05-490E-8779-A7D77A7CD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D27327-94A7-4B25-8D03-488AA8E88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DD1B58-4A18-49D0-B7C4-48CEDFB6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CACE062-1E23-4ACD-B333-5CFCCA6F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1CB460-8D53-4941-A011-770BE6C0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28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2121FC7-66D1-44F4-A1DB-3428ABCD0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8E3815-3094-4F98-9FE6-482241357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BAA910-68AA-4915-9224-36D43F0AD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B7C86-0C8A-432F-BC95-9987620B0B73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9508B5-F9BB-4C27-95CD-2F847A623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62F0D6-3A91-4712-B3BC-7503F9F86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C4B8E-D095-454C-BEFA-9034E6B8F83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05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r="4995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r="-1" b="3659"/>
          <a:stretch/>
        </p:blipFill>
        <p:spPr>
          <a:xfrm>
            <a:off x="7653541" y="7"/>
            <a:ext cx="4538463" cy="3264562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A611D-7900-A60E-3E01-C00DD61F45E2}"/>
              </a:ext>
            </a:extLst>
          </p:cNvPr>
          <p:cNvSpPr txBox="1"/>
          <p:nvPr/>
        </p:nvSpPr>
        <p:spPr>
          <a:xfrm>
            <a:off x="3922296" y="4248150"/>
            <a:ext cx="9122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err="1">
                <a:latin typeface="Bahnschrift Light SemiCondensed" panose="020B0502040204020203" pitchFamily="34" charset="0"/>
              </a:rPr>
              <a:t>Hoogsensitiviteit</a:t>
            </a:r>
            <a:r>
              <a:rPr lang="nl-NL" sz="4800" dirty="0">
                <a:latin typeface="Bahnschrift Light SemiCondensed" panose="020B0502040204020203" pitchFamily="34" charset="0"/>
              </a:rPr>
              <a:t> </a:t>
            </a:r>
          </a:p>
          <a:p>
            <a:pPr algn="ctr"/>
            <a:r>
              <a:rPr lang="nl-NL" sz="4800" dirty="0">
                <a:latin typeface="Bahnschrift Light SemiCondensed" panose="020B0502040204020203" pitchFamily="34" charset="0"/>
              </a:rPr>
              <a:t>bij kinderen</a:t>
            </a:r>
          </a:p>
        </p:txBody>
      </p:sp>
    </p:spTree>
    <p:extLst>
      <p:ext uri="{BB962C8B-B14F-4D97-AF65-F5344CB8AC3E}">
        <p14:creationId xmlns:p14="http://schemas.microsoft.com/office/powerpoint/2010/main" val="58574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ar view of student raising hand in class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b="5738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3D776-2639-4E6E-B03A-A4083CF337A7}"/>
              </a:ext>
            </a:extLst>
          </p:cNvPr>
          <p:cNvSpPr txBox="1"/>
          <p:nvPr/>
        </p:nvSpPr>
        <p:spPr>
          <a:xfrm>
            <a:off x="267832" y="415784"/>
            <a:ext cx="72138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nl-NL" b="1" dirty="0" err="1">
                <a:latin typeface="Bahnschrift Light SemiCondensed" panose="020B0502040204020203" pitchFamily="34" charset="0"/>
              </a:rPr>
              <a:t>Hoogsensitieve</a:t>
            </a:r>
            <a:r>
              <a:rPr lang="nl-NL" b="1" dirty="0">
                <a:latin typeface="Bahnschrift Light SemiCondensed" panose="020B0502040204020203" pitchFamily="34" charset="0"/>
              </a:rPr>
              <a:t> kinderen op school</a:t>
            </a: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Onderpresteren</a:t>
            </a:r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b="0" i="0" dirty="0">
                <a:effectLst/>
                <a:latin typeface="Bahnschrift Light SemiCondensed" panose="020B0502040204020203" pitchFamily="34" charset="0"/>
              </a:rPr>
              <a:t>Er wordt vaak onder niveau gepresteerd aangezien er zoveel afleiding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is en er vaak een tijdsdruk aanwezig is. Dat maak de druk om iets af te </a:t>
            </a:r>
          </a:p>
          <a:p>
            <a:pPr algn="l" fontAlgn="base"/>
            <a:r>
              <a:rPr lang="nl-NL" b="0" i="0" dirty="0">
                <a:effectLst/>
                <a:latin typeface="Bahnschrift Light SemiCondensed" panose="020B0502040204020203" pitchFamily="34" charset="0"/>
              </a:rPr>
              <a:t>krijgen groter waardoor ze vaak meer bezig zijn met de tijd dan met de opdracht zelf. Met name als een klasgenootje al klaar blijkt te zijn met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een opdracht en zij zelf nog (lang) niet, wordt de druk groter.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Concentratie</a:t>
            </a:r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b="0" i="0" dirty="0">
                <a:effectLst/>
                <a:latin typeface="Bahnschrift Light SemiCondensed" panose="020B0502040204020203" pitchFamily="34" charset="0"/>
              </a:rPr>
              <a:t>De concentratie met zoveel kinderen om je heen is een lastig punt.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Ze zijn vaak gericht op anderen waardoor ze alerter zijn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op het gedrag van de ander.</a:t>
            </a:r>
            <a:r>
              <a:rPr lang="nl-NL" dirty="0">
                <a:latin typeface="Bahnschrift Light SemiCondensed" panose="020B0502040204020203" pitchFamily="34" charset="0"/>
              </a:rPr>
              <a:t> 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Hoe voelt de ander aan?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Wie kan ik vertrouwen? Met wie kan ik het beste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samenwerken aan een opdracht? Wat zal de ander van mij vinden?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/>
            <a:endParaRPr lang="nl-NL" b="0" i="0" dirty="0">
              <a:solidFill>
                <a:srgbClr val="666666"/>
              </a:solidFill>
              <a:effectLst/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8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tudent and teacher high-fiving in class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2" b="5732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3D776-2639-4E6E-B03A-A4083CF337A7}"/>
              </a:ext>
            </a:extLst>
          </p:cNvPr>
          <p:cNvSpPr txBox="1"/>
          <p:nvPr/>
        </p:nvSpPr>
        <p:spPr>
          <a:xfrm>
            <a:off x="267832" y="415784"/>
            <a:ext cx="72138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nl-NL" b="1" i="0" dirty="0">
                <a:effectLst/>
                <a:latin typeface="Bahnschrift Light SemiCondensed" panose="020B0502040204020203" pitchFamily="34" charset="0"/>
              </a:rPr>
              <a:t>Aanpassen</a:t>
            </a:r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Ook naar de leerkracht toe proberen zij zich vaak beter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voor te doen. Want dat wordt verwacht. Je hoort te luisteren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en te doen wat er gezegd wordt. Ook al denken zij dat ze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meer tijd nodig hebben of liever niet in een groepje wil zitten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met dat klasgenootje omdat hij zoveel geluiden maakt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of erg afleidt. Ze luisteren ernaar en passen zich aan.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Ook al is het ten koste van zichzelf. Ze zijn zich nog niet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bewust van hun grenzen en het aangeven daarvan is ook nog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een hele uitdaging.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Ook is het onderwerp </a:t>
            </a:r>
            <a:r>
              <a:rPr lang="nl-NL" b="0" i="0" dirty="0" err="1">
                <a:effectLst/>
                <a:latin typeface="Bahnschrift Light SemiCondensed" panose="020B0502040204020203" pitchFamily="34" charset="0"/>
              </a:rPr>
              <a:t>hoogsensitiviteit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 nog vaak een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onbekend onderwerp op scholen. Er wordt wel gezien dat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het ene kind gevoeliger is dan het andere, maar er wordt niet altijd op ingespeeld.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Rol van de ouders</a:t>
            </a:r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b="0" i="0" dirty="0">
                <a:effectLst/>
                <a:latin typeface="Bahnschrift Light SemiCondensed" panose="020B0502040204020203" pitchFamily="34" charset="0"/>
              </a:rPr>
              <a:t>Het is dus belangrijk voor de ouders om dit te communiceren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met de leerkrachten. Laat weten hoe je kind in elkaar zit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en wat deze nodig heeft. Overleg met je kind wat zij graag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anders zouden zien in de klas zodat het beter voor hen werkt.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En bekijk samen of het haalbaar is om er iets aan te doen.</a:t>
            </a:r>
          </a:p>
          <a:p>
            <a:pPr algn="l"/>
            <a:endParaRPr lang="nl-NL" b="0" i="0" dirty="0">
              <a:effectLst/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r="13358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r="-1" b="3659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A611D-7900-A60E-3E01-C00DD61F45E2}"/>
              </a:ext>
            </a:extLst>
          </p:cNvPr>
          <p:cNvSpPr txBox="1"/>
          <p:nvPr/>
        </p:nvSpPr>
        <p:spPr>
          <a:xfrm>
            <a:off x="3922296" y="4248150"/>
            <a:ext cx="912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4800" dirty="0">
                <a:latin typeface="Bahnschrift Light SemiCondensed" panose="020B0502040204020203" pitchFamily="34" charset="0"/>
              </a:rPr>
              <a:t>Tips op school</a:t>
            </a:r>
          </a:p>
        </p:txBody>
      </p:sp>
    </p:spTree>
    <p:extLst>
      <p:ext uri="{BB962C8B-B14F-4D97-AF65-F5344CB8AC3E}">
        <p14:creationId xmlns:p14="http://schemas.microsoft.com/office/powerpoint/2010/main" val="20895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3D776-2639-4E6E-B03A-A4083CF337A7}"/>
              </a:ext>
            </a:extLst>
          </p:cNvPr>
          <p:cNvSpPr txBox="1"/>
          <p:nvPr/>
        </p:nvSpPr>
        <p:spPr>
          <a:xfrm>
            <a:off x="267832" y="415784"/>
            <a:ext cx="721381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nl-NL" b="1" i="0">
                <a:effectLst/>
                <a:latin typeface="Bahnschrift Light SemiCondensed" panose="020B0502040204020203" pitchFamily="34" charset="0"/>
              </a:rPr>
              <a:t>20 Tips voor scholen / leerkrachten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r>
              <a:rPr lang="nl-NL" i="0">
                <a:effectLst/>
                <a:latin typeface="Bahnschrift Light SemiCondensed" panose="020B0502040204020203" pitchFamily="34" charset="0"/>
              </a:rPr>
              <a:t>1. Geef een HSK een vaste plek in de klas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endParaRPr lang="nl-NL" i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>
                <a:latin typeface="Bahnschrift Light SemiCondensed" panose="020B0502040204020203" pitchFamily="34" charset="0"/>
              </a:rPr>
              <a:t>2. Vraag ouders wat thuis helpt</a:t>
            </a:r>
            <a:br>
              <a:rPr lang="nl-NL">
                <a:latin typeface="Bahnschrift Light SemiCondensed" panose="020B0502040204020203" pitchFamily="34" charset="0"/>
              </a:rPr>
            </a:br>
            <a:br>
              <a:rPr lang="nl-NL">
                <a:latin typeface="Bahnschrift Light SemiCondensed" panose="020B0502040204020203" pitchFamily="34" charset="0"/>
              </a:rPr>
            </a:br>
            <a:r>
              <a:rPr lang="nl-NL">
                <a:latin typeface="Bahnschrift Light SemiCondensed" panose="020B0502040204020203" pitchFamily="34" charset="0"/>
              </a:rPr>
              <a:t>3. Zorg voor een vaste structuur van de dag </a:t>
            </a:r>
            <a:br>
              <a:rPr lang="nl-NL">
                <a:latin typeface="Bahnschrift Light SemiCondensed" panose="020B0502040204020203" pitchFamily="34" charset="0"/>
              </a:rPr>
            </a:br>
            <a:endParaRPr lang="nl-NL"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i="0">
                <a:effectLst/>
                <a:latin typeface="Bahnschrift Light SemiCondensed" panose="020B0502040204020203" pitchFamily="34" charset="0"/>
              </a:rPr>
              <a:t>4. Geef veranderingen vroegtijdig aan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r>
              <a:rPr lang="nl-NL" i="0">
                <a:effectLst/>
                <a:latin typeface="Bahnschrift Light SemiCondensed" panose="020B0502040204020203" pitchFamily="34" charset="0"/>
              </a:rPr>
              <a:t>5. Maak een rustplekje in of net buiten de klas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r>
              <a:rPr lang="nl-NL" i="0">
                <a:effectLst/>
                <a:latin typeface="Bahnschrift Light SemiCondensed" panose="020B0502040204020203" pitchFamily="34" charset="0"/>
              </a:rPr>
              <a:t>6. Zorg voor een sereen en opgeruimd lokaal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r>
              <a:rPr lang="nl-NL" i="0">
                <a:effectLst/>
                <a:latin typeface="Bahnschrift Light SemiCondensed" panose="020B0502040204020203" pitchFamily="34" charset="0"/>
              </a:rPr>
              <a:t>7. Toon interesse in het kind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r>
              <a:rPr lang="nl-NL" i="0">
                <a:effectLst/>
                <a:latin typeface="Bahnschrift Light SemiCondensed" panose="020B0502040204020203" pitchFamily="34" charset="0"/>
              </a:rPr>
              <a:t>8. Blijf positief in de communicatie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r>
              <a:rPr lang="nl-NL" i="0">
                <a:effectLst/>
                <a:latin typeface="Bahnschrift Light SemiCondensed" panose="020B0502040204020203" pitchFamily="34" charset="0"/>
              </a:rPr>
              <a:t>9. Voorkome strenge straffen of boze terechtwijzingen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r>
              <a:rPr lang="nl-NL" i="0">
                <a:effectLst/>
                <a:latin typeface="Bahnschrift Light SemiCondensed" panose="020B0502040204020203" pitchFamily="34" charset="0"/>
              </a:rPr>
              <a:t>10. Help het kind bij sociale relaties</a:t>
            </a:r>
            <a:br>
              <a:rPr lang="nl-NL" i="0">
                <a:effectLst/>
                <a:latin typeface="Bahnschrift Light SemiCondensed" panose="020B0502040204020203" pitchFamily="34" charset="0"/>
              </a:rPr>
            </a:br>
            <a:endParaRPr lang="nl-NL" b="0" i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nl-NL" b="0" i="0" dirty="0">
              <a:solidFill>
                <a:srgbClr val="666666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5" name="Picture 4" descr="Adult working with students">
            <a:extLst>
              <a:ext uri="{FF2B5EF4-FFF2-40B4-BE49-F238E27FC236}">
                <a16:creationId xmlns:a16="http://schemas.microsoft.com/office/drawing/2014/main" id="{F5AB27A9-6E1A-5F06-02C0-7E751E042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" b="5750"/>
          <a:stretch/>
        </p:blipFill>
        <p:spPr>
          <a:xfrm>
            <a:off x="7127764" y="495096"/>
            <a:ext cx="4324849" cy="25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6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ildren doing yoga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b="5788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3D776-2639-4E6E-B03A-A4083CF337A7}"/>
              </a:ext>
            </a:extLst>
          </p:cNvPr>
          <p:cNvSpPr txBox="1"/>
          <p:nvPr/>
        </p:nvSpPr>
        <p:spPr>
          <a:xfrm>
            <a:off x="267832" y="415784"/>
            <a:ext cx="721381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nl-NL" b="1" i="0" dirty="0">
                <a:effectLst/>
                <a:latin typeface="Bahnschrift Light SemiCondensed" panose="020B0502040204020203" pitchFamily="34" charset="0"/>
              </a:rPr>
              <a:t>20 Tips voor scholen / leerkrachten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11. Leg nieuwe dingen stap voor stap uit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12. Maak gebruik van kindermeditaties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13. Informeer bij de vorige leerkracht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14. Bedenk creatieve oplossingen (vind een kind hulp vragen lastig,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geef hem een kaartje dat ie neer kan leggen als hulp nodig is)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15. Rustmomenten inbouwen bij schoolreisjes/vieringen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endParaRPr lang="nl-NL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dirty="0">
                <a:latin typeface="Bahnschrift Light SemiCondensed" panose="020B0502040204020203" pitchFamily="34" charset="0"/>
              </a:rPr>
              <a:t>16. Bied voldoende uitdaging </a:t>
            </a:r>
            <a:br>
              <a:rPr lang="nl-NL" dirty="0">
                <a:latin typeface="Bahnschrift Light SemiCondensed" panose="020B0502040204020203" pitchFamily="34" charset="0"/>
              </a:rPr>
            </a:br>
            <a:endParaRPr lang="nl-NL" dirty="0"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i="0" dirty="0">
                <a:effectLst/>
                <a:latin typeface="Bahnschrift Light SemiCondensed" panose="020B0502040204020203" pitchFamily="34" charset="0"/>
              </a:rPr>
              <a:t>17. Taken in kleine stapjes aanbieden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endParaRPr lang="nl-NL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dirty="0">
                <a:latin typeface="Bahnschrift Light SemiCondensed" panose="020B0502040204020203" pitchFamily="34" charset="0"/>
              </a:rPr>
              <a:t>18. Zorg voor een ontspannen setting bij (CITO)toetsen of spreekbeurten </a:t>
            </a:r>
            <a:br>
              <a:rPr lang="nl-NL" dirty="0">
                <a:latin typeface="Bahnschrift Light SemiCondensed" panose="020B0502040204020203" pitchFamily="34" charset="0"/>
              </a:rPr>
            </a:br>
            <a:endParaRPr lang="nl-NL" dirty="0"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i="0" dirty="0">
                <a:effectLst/>
                <a:latin typeface="Bahnschrift Light SemiCondensed" panose="020B0502040204020203" pitchFamily="34" charset="0"/>
              </a:rPr>
              <a:t>19. Heb geduld en geef een HSK de tijd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endParaRPr lang="nl-NL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dirty="0">
                <a:latin typeface="Bahnschrift Light SemiCondensed" panose="020B0502040204020203" pitchFamily="34" charset="0"/>
              </a:rPr>
              <a:t>20. Hang een emotiebrievenbus in de klas (kinderen kunnen met hun naam erop een briefje schrijven wat ze nodig hebben)</a:t>
            </a:r>
            <a:endParaRPr lang="nl-NL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endParaRPr lang="nl-NL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nl-NL" b="0" i="0" dirty="0">
              <a:solidFill>
                <a:srgbClr val="666666"/>
              </a:solidFill>
              <a:effectLst/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1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Yellow question mark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r="-1" b="3659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A611D-7900-A60E-3E01-C00DD61F45E2}"/>
              </a:ext>
            </a:extLst>
          </p:cNvPr>
          <p:cNvSpPr txBox="1"/>
          <p:nvPr/>
        </p:nvSpPr>
        <p:spPr>
          <a:xfrm>
            <a:off x="3922296" y="4248150"/>
            <a:ext cx="912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4800" dirty="0">
                <a:latin typeface="Bahnschrift Light SemiCondensed" panose="020B0502040204020203" pitchFamily="34" charset="0"/>
              </a:rPr>
              <a:t>Vragen? Stel ze gerust</a:t>
            </a:r>
          </a:p>
        </p:txBody>
      </p:sp>
    </p:spTree>
    <p:extLst>
      <p:ext uri="{BB962C8B-B14F-4D97-AF65-F5344CB8AC3E}">
        <p14:creationId xmlns:p14="http://schemas.microsoft.com/office/powerpoint/2010/main" val="282243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" b="5760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46F04-3E9E-3B92-2691-2DA7657EA2E7}"/>
              </a:ext>
            </a:extLst>
          </p:cNvPr>
          <p:cNvSpPr txBox="1"/>
          <p:nvPr/>
        </p:nvSpPr>
        <p:spPr>
          <a:xfrm>
            <a:off x="641051" y="609600"/>
            <a:ext cx="5960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E8385-2957-6996-AA4D-F2B849B34883}"/>
              </a:ext>
            </a:extLst>
          </p:cNvPr>
          <p:cNvSpPr txBox="1"/>
          <p:nvPr/>
        </p:nvSpPr>
        <p:spPr>
          <a:xfrm>
            <a:off x="856772" y="409295"/>
            <a:ext cx="532127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2400" b="1" dirty="0">
                <a:latin typeface="Bahnschrift Light SemiCondensed" panose="020B0502040204020203" pitchFamily="34" charset="0"/>
              </a:rPr>
            </a:br>
            <a:r>
              <a:rPr lang="nl-NL" sz="2400" b="1" dirty="0">
                <a:latin typeface="Bahnschrift Light SemiCondensed" panose="020B0502040204020203" pitchFamily="34" charset="0"/>
              </a:rPr>
              <a:t>Even voorstellen</a:t>
            </a:r>
            <a:br>
              <a:rPr lang="nl-NL" sz="2400" b="1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Mijn naam is Aukje van de Snepscheut</a:t>
            </a:r>
          </a:p>
          <a:p>
            <a:r>
              <a:rPr lang="nl-NL" dirty="0">
                <a:latin typeface="Bahnschrift Light SemiCondensed" panose="020B0502040204020203" pitchFamily="34" charset="0"/>
              </a:rPr>
              <a:t>Kindercoach bij Rock </a:t>
            </a:r>
            <a:r>
              <a:rPr lang="nl-NL" dirty="0" err="1">
                <a:latin typeface="Bahnschrift Light SemiCondensed" panose="020B0502040204020203" pitchFamily="34" charset="0"/>
              </a:rPr>
              <a:t>Kids</a:t>
            </a:r>
            <a:r>
              <a:rPr lang="nl-NL" dirty="0">
                <a:latin typeface="Bahnschrift Light SemiCondensed" panose="020B0502040204020203" pitchFamily="34" charset="0"/>
              </a:rPr>
              <a:t> </a:t>
            </a:r>
            <a:r>
              <a:rPr lang="nl-NL" dirty="0" err="1">
                <a:latin typeface="Bahnschrift Light SemiCondensed" panose="020B0502040204020203" pitchFamily="34" charset="0"/>
              </a:rPr>
              <a:t>Kindercoaching</a:t>
            </a:r>
            <a:r>
              <a:rPr lang="nl-NL" dirty="0">
                <a:latin typeface="Bahnschrift Light SemiCondensed" panose="020B0502040204020203" pitchFamily="34" charset="0"/>
              </a:rPr>
              <a:t> 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Gevestigd in Nieuwland, Amersfoort</a:t>
            </a: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b="1" dirty="0">
                <a:latin typeface="Bahnschrift Light SemiCondensed" panose="020B0502040204020203" pitchFamily="34" charset="0"/>
              </a:rPr>
              <a:t>Specialisaties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Omgaan met </a:t>
            </a:r>
            <a:r>
              <a:rPr lang="nl-NL" dirty="0" err="1">
                <a:latin typeface="Bahnschrift Light SemiCondensed" panose="020B0502040204020203" pitchFamily="34" charset="0"/>
              </a:rPr>
              <a:t>hoogsensitiviteit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Omgaan met prikkels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Omgaan met emoties en angsten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Werken aan meer zelfvertrouwen / talenten ontdekken</a:t>
            </a:r>
          </a:p>
          <a:p>
            <a:br>
              <a:rPr lang="nl-NL" dirty="0">
                <a:latin typeface="Bahnschrift Light SemiCondensed" panose="020B0502040204020203" pitchFamily="34" charset="0"/>
              </a:rPr>
            </a:br>
            <a:endParaRPr lang="nl-NL" dirty="0">
              <a:latin typeface="Bahnschrift Light SemiCondensed" panose="020B0502040204020203" pitchFamily="34" charset="0"/>
            </a:endParaRPr>
          </a:p>
          <a:p>
            <a:r>
              <a:rPr lang="nl-NL" b="1" dirty="0">
                <a:latin typeface="Bahnschrift Light SemiCondensed" panose="020B0502040204020203" pitchFamily="34" charset="0"/>
              </a:rPr>
              <a:t>Mijn werkmethodes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Spelen, creatieve werkvormen, lichaamsgericht werken, imaginaties, werkboeken maar ook methodes:</a:t>
            </a:r>
          </a:p>
          <a:p>
            <a:r>
              <a:rPr lang="nl-NL" dirty="0">
                <a:latin typeface="Bahnschrift Light SemiCondensed" panose="020B0502040204020203" pitchFamily="34" charset="0"/>
              </a:rPr>
              <a:t>Butskeesmethode, Wiebelen en friemelen</a:t>
            </a:r>
          </a:p>
          <a:p>
            <a:endParaRPr lang="nl-NL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4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342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r="-1" b="3659"/>
          <a:stretch/>
        </p:blipFill>
        <p:spPr>
          <a:xfrm>
            <a:off x="7653541" y="7"/>
            <a:ext cx="4538463" cy="3264562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A611D-7900-A60E-3E01-C00DD61F45E2}"/>
              </a:ext>
            </a:extLst>
          </p:cNvPr>
          <p:cNvSpPr txBox="1"/>
          <p:nvPr/>
        </p:nvSpPr>
        <p:spPr>
          <a:xfrm>
            <a:off x="3922296" y="4248150"/>
            <a:ext cx="912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latin typeface="Bahnschrift Light SemiCondensed" panose="020B0502040204020203" pitchFamily="34" charset="0"/>
              </a:rPr>
              <a:t>Wat is </a:t>
            </a:r>
            <a:r>
              <a:rPr lang="nl-NL" sz="4800" dirty="0" err="1">
                <a:latin typeface="Bahnschrift Light SemiCondensed" panose="020B0502040204020203" pitchFamily="34" charset="0"/>
              </a:rPr>
              <a:t>hoogsensitiviteit</a:t>
            </a:r>
            <a:r>
              <a:rPr lang="nl-NL" sz="4800" dirty="0">
                <a:latin typeface="Bahnschrift Light SemiCondensed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69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lorful cactus with pink background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7300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E504F-E730-04F0-71CF-5360145816CF}"/>
              </a:ext>
            </a:extLst>
          </p:cNvPr>
          <p:cNvSpPr txBox="1"/>
          <p:nvPr/>
        </p:nvSpPr>
        <p:spPr>
          <a:xfrm>
            <a:off x="1181828" y="335527"/>
            <a:ext cx="5432898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Bahnschrift Light SemiCondensed" panose="020B0502040204020203" pitchFamily="34" charset="0"/>
              </a:rPr>
              <a:t>Wat is </a:t>
            </a:r>
            <a:r>
              <a:rPr lang="nl-NL" b="1" dirty="0" err="1">
                <a:latin typeface="Bahnschrift Light SemiCondensed" panose="020B0502040204020203" pitchFamily="34" charset="0"/>
              </a:rPr>
              <a:t>hoogsensitiviteit</a:t>
            </a:r>
            <a:r>
              <a:rPr lang="nl-NL" b="1" dirty="0">
                <a:latin typeface="Bahnschrift Light SemiCondensed" panose="020B0502040204020203" pitchFamily="34" charset="0"/>
              </a:rPr>
              <a:t>?</a:t>
            </a:r>
          </a:p>
          <a:p>
            <a:endParaRPr lang="nl-NL" dirty="0">
              <a:latin typeface="Bahnschrift Light SemiCondensed" panose="020B0502040204020203" pitchFamily="34" charset="0"/>
            </a:endParaRPr>
          </a:p>
          <a:p>
            <a:r>
              <a:rPr lang="nl-NL" i="1" dirty="0">
                <a:latin typeface="Bahnschrift Light SemiCondensed" panose="020B0502040204020203" pitchFamily="34" charset="0"/>
              </a:rPr>
              <a:t>Gevoeligheid voor prikkels, een diepgaande verwerking</a:t>
            </a:r>
          </a:p>
          <a:p>
            <a:r>
              <a:rPr lang="nl-NL" i="1" dirty="0">
                <a:latin typeface="Bahnschrift Light SemiCondensed" panose="020B0502040204020203" pitchFamily="34" charset="0"/>
              </a:rPr>
              <a:t>van prikkels en sterk reageren op prikkels.</a:t>
            </a: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b="1" dirty="0" err="1">
                <a:latin typeface="Bahnschrift Light SemiCondensed" panose="020B0502040204020203" pitchFamily="34" charset="0"/>
              </a:rPr>
              <a:t>Hoogsensitieve</a:t>
            </a:r>
            <a:r>
              <a:rPr lang="nl-NL" b="1" dirty="0">
                <a:latin typeface="Bahnschrift Light SemiCondensed" panose="020B0502040204020203" pitchFamily="34" charset="0"/>
              </a:rPr>
              <a:t> kinderen:</a:t>
            </a: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1. </a:t>
            </a:r>
            <a:r>
              <a:rPr lang="nl-NL" b="1" dirty="0">
                <a:latin typeface="Bahnschrift Light SemiCondensed" panose="020B0502040204020203" pitchFamily="34" charset="0"/>
              </a:rPr>
              <a:t>registreren meer informatie </a:t>
            </a:r>
            <a:r>
              <a:rPr lang="nl-NL" dirty="0">
                <a:latin typeface="Bahnschrift Light SemiCondensed" panose="020B0502040204020203" pitchFamily="34" charset="0"/>
              </a:rPr>
              <a:t>en hebben meer aandacht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voor </a:t>
            </a:r>
            <a:r>
              <a:rPr lang="nl-NL" b="1" dirty="0">
                <a:latin typeface="Bahnschrift Light SemiCondensed" panose="020B0502040204020203" pitchFamily="34" charset="0"/>
              </a:rPr>
              <a:t>subtiele details </a:t>
            </a:r>
            <a:r>
              <a:rPr lang="nl-NL" dirty="0">
                <a:latin typeface="Bahnschrift Light SemiCondensed" panose="020B0502040204020203" pitchFamily="34" charset="0"/>
              </a:rPr>
              <a:t>in de omgeving. </a:t>
            </a: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2. </a:t>
            </a:r>
            <a:r>
              <a:rPr lang="nl-NL" b="1" dirty="0">
                <a:latin typeface="Bahnschrift Light SemiCondensed" panose="020B0502040204020203" pitchFamily="34" charset="0"/>
              </a:rPr>
              <a:t>denken diep na</a:t>
            </a:r>
            <a:r>
              <a:rPr lang="nl-NL" dirty="0">
                <a:latin typeface="Bahnschrift Light SemiCondensed" panose="020B0502040204020203" pitchFamily="34" charset="0"/>
              </a:rPr>
              <a:t>, bekijken informatie </a:t>
            </a:r>
            <a:r>
              <a:rPr lang="nl-NL" b="1" dirty="0">
                <a:latin typeface="Bahnschrift Light SemiCondensed" panose="020B0502040204020203" pitchFamily="34" charset="0"/>
              </a:rPr>
              <a:t>zorgvuldig </a:t>
            </a:r>
            <a:r>
              <a:rPr lang="nl-NL" dirty="0">
                <a:latin typeface="Bahnschrift Light SemiCondensed" panose="020B0502040204020203" pitchFamily="34" charset="0"/>
              </a:rPr>
              <a:t>en 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stemmen af op het geheel.</a:t>
            </a: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3. zijn meer op </a:t>
            </a:r>
            <a:r>
              <a:rPr lang="nl-NL" b="1" dirty="0">
                <a:latin typeface="Bahnschrift Light SemiCondensed" panose="020B0502040204020203" pitchFamily="34" charset="0"/>
              </a:rPr>
              <a:t>actie gericht</a:t>
            </a:r>
            <a:r>
              <a:rPr lang="nl-NL" dirty="0">
                <a:latin typeface="Bahnschrift Light SemiCondensed" panose="020B0502040204020203" pitchFamily="34" charset="0"/>
              </a:rPr>
              <a:t>. Dit kost meer tijd. Ze willen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iets doen met </a:t>
            </a:r>
            <a:r>
              <a:rPr lang="nl-NL" b="1" dirty="0">
                <a:latin typeface="Bahnschrift Light SemiCondensed" panose="020B0502040204020203" pitchFamily="34" charset="0"/>
              </a:rPr>
              <a:t>subtiele details</a:t>
            </a:r>
            <a:r>
              <a:rPr lang="nl-NL" dirty="0">
                <a:latin typeface="Bahnschrift Light SemiCondensed" panose="020B0502040204020203" pitchFamily="34" charset="0"/>
              </a:rPr>
              <a:t>. Ze reflecteren en evalueren</a:t>
            </a: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keuzes en gedrag van zichzelf en anderen. </a:t>
            </a:r>
          </a:p>
          <a:p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4. zijn vaak gevoelig voor </a:t>
            </a:r>
            <a:r>
              <a:rPr lang="nl-NL" b="1" dirty="0">
                <a:latin typeface="Bahnschrift Light SemiCondensed" panose="020B0502040204020203" pitchFamily="34" charset="0"/>
              </a:rPr>
              <a:t>licht en / of geluid</a:t>
            </a:r>
            <a:r>
              <a:rPr lang="nl-NL" dirty="0">
                <a:latin typeface="Bahnschrift Light SemiCondensed" panose="020B0502040204020203" pitchFamily="34" charset="0"/>
              </a:rPr>
              <a:t>.</a:t>
            </a:r>
            <a:br>
              <a:rPr lang="nl-NL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5. zijn gevoelig voor </a:t>
            </a:r>
            <a:r>
              <a:rPr lang="nl-NL" b="1" dirty="0">
                <a:latin typeface="Bahnschrift Light SemiCondensed" panose="020B0502040204020203" pitchFamily="34" charset="0"/>
              </a:rPr>
              <a:t>emotionele prikkels </a:t>
            </a:r>
            <a:r>
              <a:rPr lang="nl-NL" dirty="0">
                <a:latin typeface="Bahnschrift Light SemiCondensed" panose="020B0502040204020203" pitchFamily="34" charset="0"/>
              </a:rPr>
              <a:t>(sfeer, </a:t>
            </a:r>
          </a:p>
          <a:p>
            <a:r>
              <a:rPr lang="nl-NL" dirty="0">
                <a:latin typeface="Bahnschrift Light SemiCondensed" panose="020B0502040204020203" pitchFamily="34" charset="0"/>
              </a:rPr>
              <a:t>verwachtingen, stemmingen, ook van anderen)</a:t>
            </a:r>
            <a:br>
              <a:rPr lang="nl-NL" dirty="0">
                <a:latin typeface="Bahnschrift Light SemiCondensed" panose="020B0502040204020203" pitchFamily="34" charset="0"/>
              </a:rPr>
            </a:br>
            <a:endParaRPr lang="nl-NL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70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342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r="-1" b="3659"/>
          <a:stretch/>
        </p:blipFill>
        <p:spPr>
          <a:xfrm>
            <a:off x="7653541" y="7"/>
            <a:ext cx="4538463" cy="3264562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A611D-7900-A60E-3E01-C00DD61F45E2}"/>
              </a:ext>
            </a:extLst>
          </p:cNvPr>
          <p:cNvSpPr txBox="1"/>
          <p:nvPr/>
        </p:nvSpPr>
        <p:spPr>
          <a:xfrm>
            <a:off x="3922296" y="4248150"/>
            <a:ext cx="912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latin typeface="Bahnschrift Light SemiCondensed" panose="020B0502040204020203" pitchFamily="34" charset="0"/>
              </a:rPr>
              <a:t>Overprikkeling HSK</a:t>
            </a:r>
          </a:p>
        </p:txBody>
      </p:sp>
    </p:spTree>
    <p:extLst>
      <p:ext uri="{BB962C8B-B14F-4D97-AF65-F5344CB8AC3E}">
        <p14:creationId xmlns:p14="http://schemas.microsoft.com/office/powerpoint/2010/main" val="19493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ght green cactus with paddle-shaped leaves against a muted coral textured wall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 b="5744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3D776-2639-4E6E-B03A-A4083CF337A7}"/>
              </a:ext>
            </a:extLst>
          </p:cNvPr>
          <p:cNvSpPr txBox="1"/>
          <p:nvPr/>
        </p:nvSpPr>
        <p:spPr>
          <a:xfrm>
            <a:off x="267832" y="415784"/>
            <a:ext cx="7213812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nl-NL" b="1" i="0" dirty="0">
                <a:effectLst/>
                <a:latin typeface="Bahnschrift Light SemiCondensed" panose="020B0502040204020203" pitchFamily="34" charset="0"/>
              </a:rPr>
              <a:t>Overprikkeld</a:t>
            </a:r>
          </a:p>
          <a:p>
            <a:pPr algn="l" fontAlgn="base"/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Het intense verwerkingsproces maakt dat </a:t>
            </a:r>
            <a:r>
              <a:rPr lang="nl-NL" b="0" i="0" dirty="0" err="1">
                <a:effectLst/>
                <a:latin typeface="Bahnschrift Light SemiCondensed" panose="020B0502040204020203" pitchFamily="34" charset="0"/>
              </a:rPr>
              <a:t>hoogsensitieve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 kinderen zeer </a:t>
            </a: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creatief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 kunnen denken en makkelijk </a:t>
            </a: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informatie overzien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. Ze maken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soms </a:t>
            </a: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onverwacht slimme 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opmerkingen. </a:t>
            </a:r>
            <a:r>
              <a:rPr lang="nl-NL" b="0" i="1" dirty="0">
                <a:effectLst/>
                <a:latin typeface="Bahnschrift Light SemiCondensed" panose="020B0502040204020203" pitchFamily="34" charset="0"/>
              </a:rPr>
              <a:t>Als ze op school te veel prikkels binnenkrijgen, kan deze kwaliteit overschaduwd raken.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endParaRPr lang="nl-NL" dirty="0">
              <a:solidFill>
                <a:srgbClr val="3A3A3A"/>
              </a:solidFill>
              <a:latin typeface="Bahnschrift Light SemiCondensed" panose="020B0502040204020203" pitchFamily="34" charset="0"/>
            </a:endParaRPr>
          </a:p>
          <a:p>
            <a:pPr algn="l" fontAlgn="base"/>
            <a:endParaRPr lang="nl-NL" b="0" i="0" dirty="0">
              <a:solidFill>
                <a:srgbClr val="3A3A3A"/>
              </a:solidFill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Als zintuigen te veel prikkels of signalen doorkrijgen dan ontstaat er overprikkeling. </a:t>
            </a:r>
            <a:r>
              <a:rPr lang="nl-NL" b="1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Prikkels</a:t>
            </a: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 zijn de dingen die je </a:t>
            </a:r>
            <a:r>
              <a:rPr lang="nl-NL" b="1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ziet, voelt, ruikt en hoort</a:t>
            </a: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. </a:t>
            </a:r>
            <a:b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Ook signalen als </a:t>
            </a:r>
            <a:r>
              <a:rPr lang="nl-NL" b="1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pijn, warmte, kou, naar de wc moeten, dorst en </a:t>
            </a:r>
            <a:br>
              <a:rPr lang="nl-NL" b="1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</a:br>
            <a:r>
              <a:rPr lang="nl-NL" b="1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honger </a:t>
            </a: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zijn prikkels. Ook </a:t>
            </a:r>
            <a:r>
              <a:rPr lang="nl-NL" b="1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gevoelens en gedachtes </a:t>
            </a: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van jezelf en </a:t>
            </a:r>
            <a:b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anderen kunnen voor overprikkeling zorgen. </a:t>
            </a:r>
          </a:p>
          <a:p>
            <a:pPr algn="l" fontAlgn="base"/>
            <a:endParaRPr lang="nl-NL" dirty="0">
              <a:solidFill>
                <a:srgbClr val="3A3A3A"/>
              </a:solidFill>
              <a:latin typeface="Bahnschrift Light SemiCondensed" panose="020B0502040204020203" pitchFamily="34" charset="0"/>
            </a:endParaRPr>
          </a:p>
          <a:p>
            <a:pPr algn="l" fontAlgn="base"/>
            <a:endParaRPr lang="nl-NL" b="0" i="0" dirty="0">
              <a:solidFill>
                <a:srgbClr val="3A3A3A"/>
              </a:solidFill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endParaRPr lang="nl-NL" dirty="0">
              <a:solidFill>
                <a:srgbClr val="3A3A3A"/>
              </a:solidFill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De hersenen kunnen deze prikkels lastig filteren, prioriteren en </a:t>
            </a:r>
            <a:b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sorteren waardoor er een kortsluiting ontstaat. Eigenlijk ontstaat </a:t>
            </a:r>
            <a:b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er een </a:t>
            </a:r>
            <a:r>
              <a:rPr lang="nl-NL" b="1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file van onverwerkte prikkels</a:t>
            </a:r>
            <a:r>
              <a:rPr lang="nl-NL" b="0" i="0" dirty="0">
                <a:solidFill>
                  <a:srgbClr val="3A3A3A"/>
                </a:solidFill>
                <a:effectLst/>
                <a:latin typeface="Bahnschrift Light SemiCondensed" panose="020B0502040204020203" pitchFamily="34" charset="0"/>
              </a:rPr>
              <a:t>.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Als kinderen overprikkeld zijn, uiten ze dat door </a:t>
            </a: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woedeaanvallen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 of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huilbuien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. Of ze zijn even </a:t>
            </a: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onbereikbaar 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en </a:t>
            </a: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onhandelbaar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.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endParaRPr lang="nl-NL" dirty="0">
              <a:latin typeface="Bahnschrift Light SemiCondensed" panose="020B0502040204020203" pitchFamily="34" charset="0"/>
            </a:endParaRPr>
          </a:p>
          <a:p>
            <a:pPr algn="l" fontAlgn="base"/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endParaRPr lang="nl-NL" dirty="0">
              <a:latin typeface="Bahnschrift Light SemiCondensed" panose="020B0502040204020203" pitchFamily="34" charset="0"/>
            </a:endParaRPr>
          </a:p>
          <a:p>
            <a:pPr algn="l" fontAlgn="base"/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endParaRPr lang="nl-NL" dirty="0">
              <a:latin typeface="Bahnschrift Light SemiCondensed" panose="020B0502040204020203" pitchFamily="34" charset="0"/>
            </a:endParaRPr>
          </a:p>
          <a:p>
            <a:pPr algn="l" fontAlgn="base"/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endParaRPr lang="nl-NL" b="0" i="0" dirty="0">
              <a:effectLst/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2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ather holding sleeping child in arms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" b="5750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3D776-2639-4E6E-B03A-A4083CF337A7}"/>
              </a:ext>
            </a:extLst>
          </p:cNvPr>
          <p:cNvSpPr txBox="1"/>
          <p:nvPr/>
        </p:nvSpPr>
        <p:spPr>
          <a:xfrm>
            <a:off x="267832" y="415784"/>
            <a:ext cx="72138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nl-NL" b="1" i="0" dirty="0">
                <a:effectLst/>
                <a:latin typeface="Bahnschrift Light SemiCondensed" panose="020B0502040204020203" pitchFamily="34" charset="0"/>
              </a:rPr>
              <a:t>Stimuleren of begrenzen</a:t>
            </a:r>
            <a:br>
              <a:rPr lang="nl-NL" b="1" i="0" dirty="0">
                <a:effectLst/>
                <a:latin typeface="Bahnschrift Light SemiCondensed" panose="020B0502040204020203" pitchFamily="34" charset="0"/>
              </a:rPr>
            </a:br>
            <a:endParaRPr lang="nl-NL" b="1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Ouders van </a:t>
            </a:r>
            <a:r>
              <a:rPr lang="nl-NL" b="0" i="0" dirty="0" err="1">
                <a:effectLst/>
                <a:latin typeface="Bahnschrift Light SemiCondensed" panose="020B0502040204020203" pitchFamily="34" charset="0"/>
              </a:rPr>
              <a:t>hoogsensitieve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 kinderen voelen zich vaak wat verloren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omdat er niet altijd begrip is vanuit school of andere ouders.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Ze weten soms niet hoe ze moeten reageren op het specifieke gedrag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van hun kind.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r>
              <a:rPr lang="nl-NL" b="0" i="0" dirty="0">
                <a:effectLst/>
                <a:latin typeface="Bahnschrift Light SemiCondensed" panose="020B0502040204020203" pitchFamily="34" charset="0"/>
              </a:rPr>
              <a:t>Inzicht in de achtergronden van </a:t>
            </a:r>
            <a:r>
              <a:rPr lang="nl-NL" b="0" i="0" dirty="0" err="1">
                <a:effectLst/>
                <a:latin typeface="Bahnschrift Light SemiCondensed" panose="020B0502040204020203" pitchFamily="34" charset="0"/>
              </a:rPr>
              <a:t>hoogsensitiviteit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 leidt ouders naar toegesneden begeleidingsmethoden. Waar moeten zij stimuleren en waar begrenzen? </a:t>
            </a:r>
          </a:p>
          <a:p>
            <a:pPr algn="l" fontAlgn="base"/>
            <a:endParaRPr lang="nl-NL" dirty="0">
              <a:latin typeface="Bahnschrift Light SemiCondensed" panose="020B0502040204020203" pitchFamily="34" charset="0"/>
            </a:endParaRPr>
          </a:p>
          <a:p>
            <a:pPr algn="l" fontAlgn="base"/>
            <a:endParaRPr lang="nl-NL" b="0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Zelfstandig</a:t>
            </a:r>
          </a:p>
          <a:p>
            <a:pPr algn="l" fontAlgn="base"/>
            <a:r>
              <a:rPr lang="nl-NL" b="0" i="0" dirty="0">
                <a:effectLst/>
                <a:latin typeface="Bahnschrift Light SemiCondensed" panose="020B0502040204020203" pitchFamily="34" charset="0"/>
              </a:rPr>
              <a:t>Het uiteindelijke doel is dat het kind zelf kan omgaan met diens </a:t>
            </a:r>
            <a:r>
              <a:rPr lang="nl-NL" b="0" i="0" dirty="0" err="1">
                <a:effectLst/>
                <a:latin typeface="Bahnschrift Light SemiCondensed" panose="020B0502040204020203" pitchFamily="34" charset="0"/>
              </a:rPr>
              <a:t>hoogsensitiviteit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. De wereld zal overweldigend blijven, maar het kind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leert zijn </a:t>
            </a:r>
            <a:r>
              <a:rPr lang="nl-NL" b="0" i="0" dirty="0" err="1">
                <a:effectLst/>
                <a:latin typeface="Bahnschrift Light SemiCondensed" panose="020B0502040204020203" pitchFamily="34" charset="0"/>
              </a:rPr>
              <a:t>hoogsensitiviteit</a:t>
            </a:r>
            <a:r>
              <a:rPr lang="nl-NL" b="0" i="0" dirty="0">
                <a:effectLst/>
                <a:latin typeface="Bahnschrift Light SemiCondensed" panose="020B0502040204020203" pitchFamily="34" charset="0"/>
              </a:rPr>
              <a:t> als kwaliteit te gebruiken. </a:t>
            </a:r>
            <a:br>
              <a:rPr lang="nl-NL" b="0" i="0" dirty="0">
                <a:effectLst/>
                <a:latin typeface="Bahnschrift Light SemiCondensed" panose="020B0502040204020203" pitchFamily="34" charset="0"/>
              </a:rPr>
            </a:br>
            <a:endParaRPr lang="nl-NL" b="0" i="0" dirty="0">
              <a:effectLst/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1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342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9" r="-1" b="3659"/>
          <a:stretch/>
        </p:blipFill>
        <p:spPr>
          <a:xfrm>
            <a:off x="7653541" y="7"/>
            <a:ext cx="4538463" cy="3264562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A611D-7900-A60E-3E01-C00DD61F45E2}"/>
              </a:ext>
            </a:extLst>
          </p:cNvPr>
          <p:cNvSpPr txBox="1"/>
          <p:nvPr/>
        </p:nvSpPr>
        <p:spPr>
          <a:xfrm>
            <a:off x="3922296" y="4248150"/>
            <a:ext cx="912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latin typeface="Bahnschrift Light SemiCondensed" panose="020B0502040204020203" pitchFamily="34" charset="0"/>
              </a:rPr>
              <a:t>HSK op school</a:t>
            </a:r>
          </a:p>
        </p:txBody>
      </p:sp>
    </p:spTree>
    <p:extLst>
      <p:ext uri="{BB962C8B-B14F-4D97-AF65-F5344CB8AC3E}">
        <p14:creationId xmlns:p14="http://schemas.microsoft.com/office/powerpoint/2010/main" val="41453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3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6303D5-BB41-465D-AD2E-03700E2F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57770"/>
            <a:ext cx="4900144" cy="6184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y writing in classroom">
            <a:extLst>
              <a:ext uri="{FF2B5EF4-FFF2-40B4-BE49-F238E27FC236}">
                <a16:creationId xmlns:a16="http://schemas.microsoft.com/office/drawing/2014/main" id="{2D759E98-7E7A-7F0D-8A22-C32386F1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b="5708"/>
          <a:stretch/>
        </p:blipFill>
        <p:spPr>
          <a:xfrm>
            <a:off x="7114162" y="471748"/>
            <a:ext cx="4324849" cy="255200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3DFA4E-5F0C-4BE9-B8C5-F4ED9EF2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0" r="-1" b="16871"/>
          <a:stretch/>
        </p:blipFill>
        <p:spPr>
          <a:xfrm>
            <a:off x="7114162" y="3676230"/>
            <a:ext cx="4324849" cy="255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3D776-2639-4E6E-B03A-A4083CF337A7}"/>
              </a:ext>
            </a:extLst>
          </p:cNvPr>
          <p:cNvSpPr txBox="1"/>
          <p:nvPr/>
        </p:nvSpPr>
        <p:spPr>
          <a:xfrm>
            <a:off x="267832" y="415784"/>
            <a:ext cx="72138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nl-NL" b="1" dirty="0" err="1">
                <a:latin typeface="Bahnschrift Light SemiCondensed" panose="020B0502040204020203" pitchFamily="34" charset="0"/>
              </a:rPr>
              <a:t>Hoogsensitieve</a:t>
            </a:r>
            <a:r>
              <a:rPr lang="nl-NL" b="1" dirty="0">
                <a:latin typeface="Bahnschrift Light SemiCondensed" panose="020B0502040204020203" pitchFamily="34" charset="0"/>
              </a:rPr>
              <a:t> kinderen op school</a:t>
            </a:r>
            <a:br>
              <a:rPr lang="nl-NL" b="1" dirty="0">
                <a:latin typeface="Bahnschrift Light SemiCondensed" panose="020B0502040204020203" pitchFamily="34" charset="0"/>
              </a:rPr>
            </a:br>
            <a:br>
              <a:rPr lang="nl-NL" dirty="0">
                <a:latin typeface="Bahnschrift Light SemiCondensed" panose="020B0502040204020203" pitchFamily="34" charset="0"/>
              </a:rPr>
            </a:br>
            <a:r>
              <a:rPr lang="nl-NL" i="0" dirty="0" err="1">
                <a:effectLst/>
                <a:latin typeface="Bahnschrift Light SemiCondensed" panose="020B0502040204020203" pitchFamily="34" charset="0"/>
              </a:rPr>
              <a:t>Hoogsensitiviteit</a:t>
            </a:r>
            <a:r>
              <a:rPr lang="nl-NL" i="0" dirty="0">
                <a:effectLst/>
                <a:latin typeface="Bahnschrift Light SemiCondensed" panose="020B0502040204020203" pitchFamily="34" charset="0"/>
              </a:rPr>
              <a:t> en school is vaak een lastige combinatie.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dirty="0">
                <a:latin typeface="Bahnschrift Light SemiCondensed" panose="020B0502040204020203" pitchFamily="34" charset="0"/>
              </a:rPr>
              <a:t>Je moet mee </a:t>
            </a:r>
            <a:r>
              <a:rPr lang="nl-NL" i="0" dirty="0">
                <a:effectLst/>
                <a:latin typeface="Bahnschrift Light SemiCondensed" panose="020B0502040204020203" pitchFamily="34" charset="0"/>
              </a:rPr>
              <a:t>in het tempo van alle andere kinderen. Daarbij zijn de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prikkels in een klaslokaal vaak veel waardoor kinderen zich slechter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kunnen concentreren. Ze zijn snel afgeleid, hebben vaak meer tijd nodig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met opdrachten en vinden samenwerken niet altijd makkelijk omdat er verschillende meningen zijn en zij zich snel aanpassen en niet altijd hun mening durven uitspreken in een groep.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endParaRPr lang="nl-NL" i="0" dirty="0">
              <a:effectLst/>
              <a:latin typeface="Bahnschrift Light SemiCondensed" panose="020B0502040204020203" pitchFamily="34" charset="0"/>
            </a:endParaRPr>
          </a:p>
          <a:p>
            <a:pPr algn="l" fontAlgn="base"/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br>
              <a:rPr lang="nl-NL" b="1" i="0" dirty="0">
                <a:effectLst/>
                <a:latin typeface="Bahnschrift Light SemiCondensed" panose="020B0502040204020203" pitchFamily="34" charset="0"/>
              </a:rPr>
            </a:br>
            <a:r>
              <a:rPr lang="nl-NL" b="1" i="0" dirty="0">
                <a:effectLst/>
                <a:latin typeface="Bahnschrift Light SemiCondensed" panose="020B0502040204020203" pitchFamily="34" charset="0"/>
              </a:rPr>
              <a:t>Zich anders voordoen dan ze zijn</a:t>
            </a:r>
          </a:p>
          <a:p>
            <a:pPr algn="l" fontAlgn="base"/>
            <a:r>
              <a:rPr lang="nl-NL" i="0" dirty="0" err="1">
                <a:effectLst/>
                <a:latin typeface="Bahnschrift Light SemiCondensed" panose="020B0502040204020203" pitchFamily="34" charset="0"/>
              </a:rPr>
              <a:t>Hoogsensitieve</a:t>
            </a:r>
            <a:r>
              <a:rPr lang="nl-NL" i="0" dirty="0">
                <a:effectLst/>
                <a:latin typeface="Bahnschrift Light SemiCondensed" panose="020B0502040204020203" pitchFamily="34" charset="0"/>
              </a:rPr>
              <a:t> kinderen leggen de lat vaak hoog voor zichzelf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en proberen te voldoen aan alle regels die er in de klas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gelden. Straf krijgen voelt als falen dus proberen ze te voorkomen.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Daarbij proberen ze vaak stoerder over te komen dan zij zich voelen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om maar niet door de mand te vallen als gevoelig kind. 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Want dat staat voor kinderen gelijk aan zwakte, en op die manier kunnen</a:t>
            </a:r>
            <a:br>
              <a:rPr lang="nl-NL" i="0" dirty="0">
                <a:effectLst/>
                <a:latin typeface="Bahnschrift Light SemiCondensed" panose="020B0502040204020203" pitchFamily="34" charset="0"/>
              </a:rPr>
            </a:br>
            <a:r>
              <a:rPr lang="nl-NL" i="0" dirty="0">
                <a:effectLst/>
                <a:latin typeface="Bahnschrift Light SemiCondensed" panose="020B0502040204020203" pitchFamily="34" charset="0"/>
              </a:rPr>
              <a:t>ze gepest worden. Dus proberen ze zich beter voor te doen.</a:t>
            </a:r>
          </a:p>
          <a:p>
            <a:pPr algn="l"/>
            <a:endParaRPr lang="nl-NL" b="0" i="0" dirty="0">
              <a:solidFill>
                <a:srgbClr val="666666"/>
              </a:solidFill>
              <a:effectLst/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9b981dd7-5f76-412d-85e2-a2bfa7b1508c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28F4ED30D3E446BCF0D7B2B909556E" ma:contentTypeVersion="17" ma:contentTypeDescription="Create a new document." ma:contentTypeScope="" ma:versionID="16890d0530fe3d9bd246f67364a333fd">
  <xsd:schema xmlns:xsd="http://www.w3.org/2001/XMLSchema" xmlns:xs="http://www.w3.org/2001/XMLSchema" xmlns:p="http://schemas.microsoft.com/office/2006/metadata/properties" xmlns:ns1="http://schemas.microsoft.com/sharepoint/v3" xmlns:ns3="9b981dd7-5f76-412d-85e2-a2bfa7b1508c" xmlns:ns4="c74bc230-b9f3-4eab-9fad-d62150469e70" targetNamespace="http://schemas.microsoft.com/office/2006/metadata/properties" ma:root="true" ma:fieldsID="59568bc68440c5dfccd5b40abdd5be5c" ns1:_="" ns3:_="" ns4:_="">
    <xsd:import namespace="http://schemas.microsoft.com/sharepoint/v3"/>
    <xsd:import namespace="9b981dd7-5f76-412d-85e2-a2bfa7b1508c"/>
    <xsd:import namespace="c74bc230-b9f3-4eab-9fad-d62150469e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81dd7-5f76-412d-85e2-a2bfa7b150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4bc230-b9f3-4eab-9fad-d62150469e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BB47B5-01C6-448F-8B28-AA70DB46F5F1}">
  <ds:schemaRefs>
    <ds:schemaRef ds:uri="http://schemas.openxmlformats.org/package/2006/metadata/core-properties"/>
    <ds:schemaRef ds:uri="http://schemas.microsoft.com/office/2006/documentManagement/types"/>
    <ds:schemaRef ds:uri="c74bc230-b9f3-4eab-9fad-d62150469e70"/>
    <ds:schemaRef ds:uri="http://schemas.microsoft.com/office/infopath/2007/PartnerControls"/>
    <ds:schemaRef ds:uri="http://purl.org/dc/elements/1.1/"/>
    <ds:schemaRef ds:uri="http://schemas.microsoft.com/office/2006/metadata/properties"/>
    <ds:schemaRef ds:uri="9b981dd7-5f76-412d-85e2-a2bfa7b1508c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4F07E77-7894-41B0-B100-5BA950D027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7A7967-FF8A-4BC4-A62D-46E20C2832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b981dd7-5f76-412d-85e2-a2bfa7b1508c"/>
    <ds:schemaRef ds:uri="c74bc230-b9f3-4eab-9fad-d62150469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1349</Words>
  <Application>Microsoft Office PowerPoint</Application>
  <PresentationFormat>Widescreen</PresentationFormat>
  <Paragraphs>94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Bahnschrift Light SemiCondensed</vt:lpstr>
      <vt:lpstr>Calibri</vt:lpstr>
      <vt:lpstr>Calibri Light</vt:lpstr>
      <vt:lpstr>Open Sans</vt:lpstr>
      <vt:lpstr>Source Sans Pro</vt:lpstr>
      <vt:lpstr>Kantoorthema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Help!  Mijn kind wordt gepest of pest anderen.    Wil jij een krachtig, blij kind met gezond zelfbeeld?   Neem contact op voor een gratis kennismaking!    Rock Kids | Nieuwlandsedreef 59 | AMERSFOORT info@rock-kids.nl | 06-26482813 | www.rock-kids.nl     </dc:title>
  <dc:creator>Snepscheut, Aukje van de</dc:creator>
  <cp:lastModifiedBy>Snepscheut, Aukje van de</cp:lastModifiedBy>
  <cp:revision>3</cp:revision>
  <dcterms:created xsi:type="dcterms:W3CDTF">2022-07-08T08:21:28Z</dcterms:created>
  <dcterms:modified xsi:type="dcterms:W3CDTF">2023-07-06T18:58:42Z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0x0101000F28F4ED30D3E446BCF0D7B2B909556E</vt:lpwstr>
  </property>
</Properties>
</file>